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78" r:id="rId4"/>
    <p:sldId id="279" r:id="rId5"/>
    <p:sldId id="280" r:id="rId6"/>
    <p:sldId id="282" r:id="rId7"/>
    <p:sldId id="283" r:id="rId8"/>
    <p:sldId id="284" r:id="rId9"/>
    <p:sldId id="285" r:id="rId10"/>
    <p:sldId id="286" r:id="rId11"/>
    <p:sldId id="288" r:id="rId12"/>
    <p:sldId id="287" r:id="rId13"/>
    <p:sldId id="289" r:id="rId14"/>
    <p:sldId id="290" r:id="rId15"/>
    <p:sldId id="292" r:id="rId16"/>
    <p:sldId id="293" r:id="rId17"/>
    <p:sldId id="294" r:id="rId18"/>
    <p:sldId id="295" r:id="rId19"/>
    <p:sldId id="296" r:id="rId20"/>
    <p:sldId id="310" r:id="rId21"/>
    <p:sldId id="291" r:id="rId22"/>
    <p:sldId id="297" r:id="rId23"/>
    <p:sldId id="300" r:id="rId24"/>
    <p:sldId id="298" r:id="rId25"/>
    <p:sldId id="308" r:id="rId26"/>
    <p:sldId id="309" r:id="rId27"/>
    <p:sldId id="307" r:id="rId28"/>
    <p:sldId id="305" r:id="rId29"/>
    <p:sldId id="299" r:id="rId30"/>
    <p:sldId id="301" r:id="rId31"/>
    <p:sldId id="311" r:id="rId32"/>
    <p:sldId id="304" r:id="rId33"/>
    <p:sldId id="306" r:id="rId34"/>
    <p:sldId id="302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4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04"/>
    <p:restoredTop sz="94700"/>
  </p:normalViewPr>
  <p:slideViewPr>
    <p:cSldViewPr snapToGrid="0" snapToObjects="1">
      <p:cViewPr varScale="1">
        <p:scale>
          <a:sx n="155" d="100"/>
          <a:sy n="155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E7B6-9956-BB45-9D00-E3C78E6C5BB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7AF24-3EAE-DC4A-9F36-A88674A25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1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855C7-B3D2-534D-AE38-F6EA7847056A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E47DF-A28B-F841-99C8-0C83B7FC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9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6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EBE45-2879-D04D-9B91-02F5CE9DAB9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hyperlink" Target="mailto:username@xanadu-submit-ext.cam.uchc.edu" TargetMode="External"/><Relationship Id="rId6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linuxcommand.org/writing_shell_scripts.php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mailto:--mail-user=vijender.singh@uconn.ed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38064" y="2510994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132B49"/>
                </a:solidFill>
              </a:rPr>
              <a:t>CBC Data Therapy</a:t>
            </a:r>
            <a:endParaRPr lang="en-US" sz="5400" b="1" dirty="0">
              <a:solidFill>
                <a:srgbClr val="132B4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1280" y="3658825"/>
            <a:ext cx="62430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32B49"/>
                </a:solidFill>
              </a:rPr>
              <a:t>High-Performance Computing Basics</a:t>
            </a:r>
          </a:p>
          <a:p>
            <a:pPr algn="ctr"/>
            <a:endParaRPr lang="en-US" sz="2000" dirty="0" smtClean="0">
              <a:solidFill>
                <a:srgbClr val="132B49"/>
              </a:solidFill>
            </a:endParaRPr>
          </a:p>
          <a:p>
            <a:pPr algn="ctr"/>
            <a:r>
              <a:rPr lang="en-US" sz="2400" dirty="0" smtClean="0">
                <a:solidFill>
                  <a:srgbClr val="132B49"/>
                </a:solidFill>
              </a:rPr>
              <a:t>Xanadu Cluster</a:t>
            </a:r>
            <a:endParaRPr lang="en-US" sz="2400" dirty="0">
              <a:solidFill>
                <a:srgbClr val="132B4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5" y="4626713"/>
            <a:ext cx="1970004" cy="588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09" y="1579347"/>
            <a:ext cx="3279836" cy="24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7119" y="0"/>
            <a:ext cx="293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Connecting to Xanadu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1433" y="897148"/>
            <a:ext cx="645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 </a:t>
            </a:r>
            <a:r>
              <a:rPr lang="en-US" dirty="0"/>
              <a:t>:  Terminal  : </a:t>
            </a:r>
            <a:r>
              <a:rPr lang="en-US" dirty="0" err="1">
                <a:solidFill>
                  <a:srgbClr val="584EFF"/>
                </a:solidFill>
              </a:rPr>
              <a:t>ssh</a:t>
            </a:r>
            <a:r>
              <a:rPr lang="en-US" dirty="0">
                <a:solidFill>
                  <a:srgbClr val="584EFF"/>
                </a:solidFill>
              </a:rPr>
              <a:t> </a:t>
            </a:r>
            <a:r>
              <a:rPr lang="en-US" dirty="0" smtClean="0">
                <a:solidFill>
                  <a:srgbClr val="584EFF"/>
                </a:solidFill>
                <a:hlinkClick r:id="rId5"/>
              </a:rPr>
              <a:t>username@xanadu-submit-ext.cam.uchc.edu</a:t>
            </a:r>
            <a:endParaRPr lang="en-US" dirty="0" smtClean="0">
              <a:solidFill>
                <a:srgbClr val="584EFF"/>
              </a:solidFill>
            </a:endParaRPr>
          </a:p>
          <a:p>
            <a:r>
              <a:rPr lang="en-US" dirty="0" smtClean="0">
                <a:solidFill>
                  <a:srgbClr val="584EFF"/>
                </a:solidFill>
              </a:rPr>
              <a:t> </a:t>
            </a:r>
            <a:endParaRPr lang="en-US" dirty="0">
              <a:solidFill>
                <a:srgbClr val="584E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1433" y="1358813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: Putty</a:t>
            </a:r>
            <a:endParaRPr lang="en-US" dirty="0"/>
          </a:p>
        </p:txBody>
      </p:sp>
      <p:pic>
        <p:nvPicPr>
          <p:cNvPr id="9" name="put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721" y="1887046"/>
            <a:ext cx="6632869" cy="37309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16313" y="2504635"/>
            <a:ext cx="47727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Open Putty it will open window1.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Provide host name e.g. </a:t>
            </a:r>
            <a:r>
              <a:rPr lang="en-US" sz="1400" dirty="0" smtClean="0">
                <a:solidFill>
                  <a:srgbClr val="584EFF"/>
                </a:solidFill>
                <a:hlinkClick r:id="rId5"/>
              </a:rPr>
              <a:t>username@xanadu-submit-ext.cam.uchc.edu</a:t>
            </a:r>
            <a:endParaRPr lang="en-US" sz="1400" dirty="0" smtClean="0">
              <a:solidFill>
                <a:srgbClr val="584E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Expand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SSH tab and select X11 (shown in 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Enable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X11 forwarding by selecting it. (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Scroll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up the left panel and select Session.(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Name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your session e.g. </a:t>
            </a:r>
            <a:r>
              <a:rPr lang="en-US" sz="1400" dirty="0" err="1">
                <a:solidFill>
                  <a:srgbClr val="333333"/>
                </a:solidFill>
                <a:latin typeface="Helvetica Neue" charset="0"/>
              </a:rPr>
              <a:t>BBC_cluster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 and click save tab to 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save.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Your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session name should appear in saved sessions.</a:t>
            </a:r>
          </a:p>
          <a:p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Double click on your session name to connect to server with SSH session.</a:t>
            </a:r>
            <a:endParaRPr lang="en-US" sz="1400" b="0" i="0" dirty="0">
              <a:solidFill>
                <a:srgbClr val="333333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922" y="255532"/>
            <a:ext cx="500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From outside the </a:t>
            </a:r>
            <a:r>
              <a:rPr lang="en-US" dirty="0" smtClean="0">
                <a:solidFill>
                  <a:srgbClr val="C00000"/>
                </a:solidFill>
              </a:rPr>
              <a:t>network (submit-</a:t>
            </a:r>
            <a:r>
              <a:rPr lang="en-US" dirty="0" err="1" smtClean="0">
                <a:solidFill>
                  <a:srgbClr val="C00000"/>
                </a:solidFill>
              </a:rPr>
              <a:t>ext</a:t>
            </a:r>
            <a:r>
              <a:rPr lang="en-US" dirty="0" smtClean="0">
                <a:solidFill>
                  <a:srgbClr val="C00000"/>
                </a:solidFill>
              </a:rPr>
              <a:t> node)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922" y="789470"/>
            <a:ext cx="291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VPN (Open Pulse secure)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016" y="624864"/>
            <a:ext cx="1371241" cy="1371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924" y="1422047"/>
            <a:ext cx="4439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Pulse secure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 new connection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 Server URL to : </a:t>
            </a:r>
            <a:r>
              <a:rPr lang="en-US" dirty="0" err="1" smtClean="0"/>
              <a:t>sslvpn.uconn.edu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Save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 and login with </a:t>
            </a:r>
            <a:r>
              <a:rPr lang="en-US" dirty="0" err="1" smtClean="0"/>
              <a:t>NetID</a:t>
            </a:r>
            <a:r>
              <a:rPr lang="en-US" dirty="0" smtClean="0"/>
              <a:t> and </a:t>
            </a:r>
            <a:r>
              <a:rPr lang="en-US" dirty="0" err="1" smtClean="0"/>
              <a:t>Passwd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7" y="429551"/>
            <a:ext cx="3299811" cy="25853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7" y="3196434"/>
            <a:ext cx="3381554" cy="22017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51986" y="3196434"/>
            <a:ext cx="576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</a:t>
            </a:r>
            <a:r>
              <a:rPr lang="en-US" dirty="0" smtClean="0">
                <a:solidFill>
                  <a:srgbClr val="C00000"/>
                </a:solidFill>
              </a:rPr>
              <a:t>On the submit-</a:t>
            </a:r>
            <a:r>
              <a:rPr lang="en-US" dirty="0" err="1" smtClean="0">
                <a:solidFill>
                  <a:srgbClr val="C00000"/>
                </a:solidFill>
              </a:rPr>
              <a:t>int</a:t>
            </a:r>
            <a:r>
              <a:rPr lang="en-US" dirty="0" smtClean="0">
                <a:solidFill>
                  <a:srgbClr val="C00000"/>
                </a:solidFill>
              </a:rPr>
              <a:t> node (Storrs and Outside network)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734" y="3748635"/>
            <a:ext cx="4668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Pulse secure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 new connection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 Server URL to : </a:t>
            </a:r>
            <a:r>
              <a:rPr lang="en-US" dirty="0" err="1" smtClean="0"/>
              <a:t>vpn.uchc.edu</a:t>
            </a:r>
            <a:r>
              <a:rPr lang="en-US" dirty="0" smtClean="0"/>
              <a:t>/cam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Save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 and login with </a:t>
            </a:r>
            <a:r>
              <a:rPr lang="en-US" dirty="0" smtClean="0"/>
              <a:t>CAM ID </a:t>
            </a:r>
            <a:r>
              <a:rPr lang="en-US" dirty="0" smtClean="0"/>
              <a:t>and </a:t>
            </a:r>
            <a:r>
              <a:rPr lang="en-US" dirty="0" err="1" smtClean="0"/>
              <a:t>Passwd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47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2" y="2298402"/>
            <a:ext cx="5708591" cy="159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6" y="4631785"/>
            <a:ext cx="6745857" cy="1188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106" y="1739037"/>
            <a:ext cx="30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(using terminal on mac)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106" y="4102562"/>
            <a:ext cx="285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Logged on </a:t>
            </a:r>
            <a:r>
              <a:rPr lang="en-US" dirty="0" err="1" smtClean="0">
                <a:solidFill>
                  <a:srgbClr val="C00000"/>
                </a:solidFill>
              </a:rPr>
              <a:t>ext</a:t>
            </a:r>
            <a:r>
              <a:rPr lang="en-US" dirty="0" smtClean="0">
                <a:solidFill>
                  <a:srgbClr val="C00000"/>
                </a:solidFill>
              </a:rPr>
              <a:t>-submit node: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282" y="900786"/>
            <a:ext cx="886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submit-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Node: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ssh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&gt;@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xanadu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-submit-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int.cam.uchc.edu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9282" y="1319820"/>
            <a:ext cx="886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submit-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ext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Node: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ssh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&gt;@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xanadu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-submit-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ext.cam.uchc.edu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14" y="222433"/>
            <a:ext cx="225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Connecting to Xanadu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7119" y="0"/>
            <a:ext cx="349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Common Linux commands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234" y="613003"/>
            <a:ext cx="1100493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pwd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			: Present Working directory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cd destination			: Change directory to destination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cd					: Change directory to $HOME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ls					: List contents of directory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cp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source/file destination/file	: Copy file from source in destination folder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mv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source/file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destination/file	: Move file from source to destination folder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mv name name2				: Rename file from name to name2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touch filename			: Create an empty file with name filename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mkdir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directory			: Make directory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rm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file				: delete file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rm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–r directory			: delete file with its content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~					: Home directory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					: Read contents of file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less					: Contents of file, scroll, q to quit it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head -10 file				: first 10 lines of file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tail -10 file				: Bottom 10 lines of file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4" y="5534492"/>
            <a:ext cx="608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linuxcommand.org/writing_shell_scripts.php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7119" y="0"/>
            <a:ext cx="4837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Common Linux commands to edit file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234" y="613003"/>
            <a:ext cx="9488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vi filename				: Open file in vim to edit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esc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			: Insert or edit file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esc q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!				: quit file without saving changes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esc w q !				: Save and quit file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esc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33" y="2165479"/>
            <a:ext cx="5215294" cy="36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3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8175" y="261258"/>
            <a:ext cx="447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Software/tool/packages </a:t>
            </a:r>
            <a:r>
              <a:rPr lang="en-US" sz="2400" smtClean="0">
                <a:solidFill>
                  <a:srgbClr val="C00000"/>
                </a:solidFill>
              </a:rPr>
              <a:t>on cluster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4035" y="966652"/>
            <a:ext cx="8083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Environment Modules:</a:t>
            </a:r>
          </a:p>
          <a:p>
            <a:r>
              <a:rPr lang="en-US" dirty="0"/>
              <a:t>	The Environment Modules package provides for the dynamic modification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of </a:t>
            </a:r>
            <a:r>
              <a:rPr lang="en-US" dirty="0"/>
              <a:t>a user's environment via </a:t>
            </a:r>
            <a:r>
              <a:rPr lang="en-US" dirty="0" smtClean="0"/>
              <a:t>module files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1155" y="2233549"/>
            <a:ext cx="105240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module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avail			: List modules that are available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load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: Loads the module to user environment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list			: List modules that are loaded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module unload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: unloads module from user environment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display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modulefile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: Displays information on module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swap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[modulefile1] modulefile2 :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Switch loaded 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modulefile1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 with 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modulefile2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8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246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Xanadu Resources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3100"/>
            <a:ext cx="109728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974883"/>
            <a:ext cx="1422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Partitions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2949" y="4498122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mix</a:t>
            </a:r>
          </a:p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idle</a:t>
            </a:r>
          </a:p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allocated</a:t>
            </a:r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Left Brace 8"/>
          <p:cNvSpPr/>
          <p:nvPr/>
        </p:nvSpPr>
        <p:spPr>
          <a:xfrm rot="16200000">
            <a:off x="6867625" y="3962051"/>
            <a:ext cx="166977" cy="750765"/>
          </a:xfrm>
          <a:prstGeom prst="leftBrace">
            <a:avLst>
              <a:gd name="adj1" fmla="val 8333"/>
              <a:gd name="adj2" fmla="val 5545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7" y="23237"/>
            <a:ext cx="7317874" cy="58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0" y="1117600"/>
            <a:ext cx="11771290" cy="4454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710" y="361711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Partition: general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7" y="2037347"/>
            <a:ext cx="11622505" cy="1590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517" y="687247"/>
            <a:ext cx="1986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Partition: </a:t>
            </a:r>
            <a:r>
              <a:rPr lang="en-US" sz="2000" b="1" dirty="0" err="1" smtClean="0">
                <a:solidFill>
                  <a:schemeClr val="accent1"/>
                </a:solidFill>
              </a:rPr>
              <a:t>himem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731" y="392537"/>
            <a:ext cx="60140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Development of models begins at small scale.</a:t>
            </a:r>
          </a:p>
          <a:p>
            <a:endParaRPr lang="en-US" sz="2000" dirty="0"/>
          </a:p>
          <a:p>
            <a:r>
              <a:rPr lang="en-US" sz="2000" dirty="0" smtClean="0"/>
              <a:t>Working on your laptop is convenient, simple.</a:t>
            </a:r>
          </a:p>
          <a:p>
            <a:endParaRPr lang="en-US" sz="2000" dirty="0"/>
          </a:p>
          <a:p>
            <a:r>
              <a:rPr lang="en-US" sz="2000" dirty="0" smtClean="0"/>
              <a:t>Actual analysis, however is slow.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63" y="290062"/>
            <a:ext cx="2267169" cy="19486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10391" y="2310591"/>
            <a:ext cx="9802431" cy="3175000"/>
            <a:chOff x="810391" y="2310591"/>
            <a:chExt cx="9802431" cy="3175000"/>
          </a:xfrm>
        </p:grpSpPr>
        <p:sp>
          <p:nvSpPr>
            <p:cNvPr id="14" name="TextBox 13"/>
            <p:cNvSpPr txBox="1"/>
            <p:nvPr/>
          </p:nvSpPr>
          <p:spPr>
            <a:xfrm>
              <a:off x="4598780" y="2878234"/>
              <a:ext cx="6014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“Scaling up” typically means a small server or fast multi-core desktop.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Speed exists, but for very large models, not significant.</a:t>
              </a:r>
            </a:p>
            <a:p>
              <a:endParaRPr lang="en-US" sz="2000" dirty="0"/>
            </a:p>
            <a:p>
              <a:r>
                <a:rPr lang="en-US" sz="2000" dirty="0" smtClean="0"/>
                <a:t>Single machines don’t scale up forever.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91" y="2310591"/>
              <a:ext cx="3035300" cy="317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6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62" y="848387"/>
            <a:ext cx="4650552" cy="50472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0021" y="262004"/>
            <a:ext cx="475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charset="0"/>
              </a:rPr>
              <a:t>Summary of the </a:t>
            </a:r>
            <a:r>
              <a:rPr lang="en-US">
                <a:solidFill>
                  <a:srgbClr val="C00000"/>
                </a:solidFill>
                <a:latin typeface="Helvetica Neue" charset="0"/>
              </a:rPr>
              <a:t>nodes </a:t>
            </a:r>
            <a:r>
              <a:rPr lang="en-US" smtClean="0">
                <a:solidFill>
                  <a:srgbClr val="C00000"/>
                </a:solidFill>
                <a:latin typeface="Helvetica Neue" charset="0"/>
              </a:rPr>
              <a:t>in </a:t>
            </a:r>
            <a:r>
              <a:rPr lang="en-US" dirty="0">
                <a:solidFill>
                  <a:srgbClr val="C00000"/>
                </a:solidFill>
                <a:latin typeface="Helvetica Neue" charset="0"/>
              </a:rPr>
              <a:t>the Xanadu cluster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0276" y="235223"/>
            <a:ext cx="3888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Composing a script for cluster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1314" y="1763485"/>
            <a:ext cx="68461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Script: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Resource request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number of CPUs,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computing </a:t>
            </a:r>
            <a:r>
              <a:rPr lang="en-US" dirty="0"/>
              <a:t>expected duration,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amounts </a:t>
            </a:r>
            <a:r>
              <a:rPr lang="en-US" dirty="0"/>
              <a:t>of RAM or disk space, </a:t>
            </a:r>
            <a:r>
              <a:rPr lang="en-US" dirty="0" err="1"/>
              <a:t>etc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Job commands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describe</a:t>
            </a:r>
            <a:r>
              <a:rPr lang="en-US" dirty="0"/>
              <a:t> </a:t>
            </a:r>
            <a:r>
              <a:rPr lang="en-US" b="1" dirty="0"/>
              <a:t>tasks</a:t>
            </a:r>
            <a:r>
              <a:rPr lang="en-US" dirty="0"/>
              <a:t> that must be done, software which must be run</a:t>
            </a:r>
          </a:p>
        </p:txBody>
      </p:sp>
    </p:spTree>
    <p:extLst>
      <p:ext uri="{BB962C8B-B14F-4D97-AF65-F5344CB8AC3E}">
        <p14:creationId xmlns:p14="http://schemas.microsoft.com/office/powerpoint/2010/main" val="15500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60" y="399012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Resource request: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810" y="1447298"/>
            <a:ext cx="4502426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#!/bin/bash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–j 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-n 1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-N 1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–p general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--mail-type=END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--mail-user=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first.last@uconn.edu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-o 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j.out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-e 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j.err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4236" y="599067"/>
            <a:ext cx="68860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–j </a:t>
            </a:r>
            <a:r>
              <a:rPr lang="en-US" sz="16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/>
              <a:t>Is the name of your </a:t>
            </a:r>
            <a:r>
              <a:rPr lang="en-US" sz="1600" dirty="0" smtClean="0"/>
              <a:t>script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-n 1 </a:t>
            </a:r>
            <a:r>
              <a:rPr lang="en-US" sz="1600" dirty="0"/>
              <a:t>Request number of cores for your </a:t>
            </a:r>
            <a:r>
              <a:rPr lang="en-US" sz="1600" dirty="0" smtClean="0"/>
              <a:t>job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-N 1 </a:t>
            </a:r>
            <a:r>
              <a:rPr lang="en-US" sz="1600" dirty="0"/>
              <a:t>This line requests that the cores are all on node. </a:t>
            </a:r>
            <a:endParaRPr lang="en-US" sz="1600" dirty="0" smtClean="0"/>
          </a:p>
          <a:p>
            <a:r>
              <a:rPr lang="en-US" sz="1600" dirty="0" smtClean="0"/>
              <a:t>Only </a:t>
            </a:r>
            <a:r>
              <a:rPr lang="en-US" sz="1600" dirty="0"/>
              <a:t>change this to &gt;1 if you know your code uses a message </a:t>
            </a:r>
            <a:endParaRPr lang="en-US" sz="1600" dirty="0" smtClean="0"/>
          </a:p>
          <a:p>
            <a:r>
              <a:rPr lang="en-US" sz="1600" dirty="0" smtClean="0"/>
              <a:t>passing </a:t>
            </a:r>
            <a:r>
              <a:rPr lang="en-US" sz="1600" dirty="0"/>
              <a:t>protocol like MPI. SLURM makes no assumptions on </a:t>
            </a:r>
            <a:endParaRPr lang="en-US" sz="1600" dirty="0" smtClean="0"/>
          </a:p>
          <a:p>
            <a:r>
              <a:rPr lang="en-US" sz="1600" dirty="0" smtClean="0"/>
              <a:t>this </a:t>
            </a:r>
            <a:r>
              <a:rPr lang="en-US" sz="1600" dirty="0"/>
              <a:t>parameter -- if you request more than one core (-n &gt; 1) and </a:t>
            </a:r>
            <a:endParaRPr lang="en-US" sz="1600" dirty="0" smtClean="0"/>
          </a:p>
          <a:p>
            <a:r>
              <a:rPr lang="en-US" sz="1600" dirty="0" smtClean="0"/>
              <a:t>your </a:t>
            </a:r>
            <a:r>
              <a:rPr lang="en-US" sz="1600" dirty="0"/>
              <a:t>forget this parameter, your job may be scheduled across </a:t>
            </a:r>
            <a:r>
              <a:rPr lang="en-US" sz="1600" dirty="0" smtClean="0"/>
              <a:t>nodes</a:t>
            </a:r>
          </a:p>
          <a:p>
            <a:r>
              <a:rPr lang="en-US" sz="1600" dirty="0" smtClean="0"/>
              <a:t>; </a:t>
            </a:r>
            <a:r>
              <a:rPr lang="en-US" sz="1600" dirty="0"/>
              <a:t>and unless your job is MPI (</a:t>
            </a:r>
            <a:r>
              <a:rPr lang="en-US" sz="1600" dirty="0" err="1"/>
              <a:t>multinode</a:t>
            </a:r>
            <a:r>
              <a:rPr lang="en-US" sz="1600" dirty="0"/>
              <a:t>) aware, your job will </a:t>
            </a:r>
            <a:r>
              <a:rPr lang="en-US" sz="1600" dirty="0" smtClean="0"/>
              <a:t>run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slowly, as it is oversubscribed on the master node and </a:t>
            </a:r>
            <a:r>
              <a:rPr lang="en-US" sz="1600" dirty="0" smtClean="0"/>
              <a:t>wasting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resources on the other(s</a:t>
            </a:r>
            <a:r>
              <a:rPr lang="en-US" sz="1600" dirty="0" smtClean="0"/>
              <a:t>).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–p general </a:t>
            </a:r>
            <a:r>
              <a:rPr lang="en-US" sz="1600" dirty="0"/>
              <a:t>This line specifies the SLURM </a:t>
            </a:r>
            <a:r>
              <a:rPr lang="en-US" sz="1600" dirty="0" smtClean="0"/>
              <a:t>partition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(in this instance it will be the general partition) under which the </a:t>
            </a:r>
            <a:r>
              <a:rPr lang="en-US" sz="1600" dirty="0" smtClean="0"/>
              <a:t>script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will be </a:t>
            </a:r>
            <a:r>
              <a:rPr lang="en-US" sz="1600" dirty="0" smtClean="0"/>
              <a:t>run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--mail-user=</a:t>
            </a:r>
            <a:r>
              <a:rPr lang="en-US" sz="1600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first.last@uconn.edu</a:t>
            </a:r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/>
              <a:t>Email which the notification </a:t>
            </a:r>
            <a:r>
              <a:rPr lang="en-US" sz="1600" dirty="0" smtClean="0"/>
              <a:t>should </a:t>
            </a:r>
            <a:r>
              <a:rPr lang="en-US" sz="1600" dirty="0"/>
              <a:t>be sent </a:t>
            </a:r>
            <a:r>
              <a:rPr lang="en-US" sz="1600" dirty="0" smtClean="0"/>
              <a:t>to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--mail-type=END </a:t>
            </a:r>
            <a:r>
              <a:rPr lang="en-US" sz="1600" dirty="0"/>
              <a:t>Mailing options to indicate the state of the </a:t>
            </a:r>
            <a:endParaRPr lang="en-US" sz="1600" dirty="0" smtClean="0"/>
          </a:p>
          <a:p>
            <a:r>
              <a:rPr lang="en-US" sz="1600" dirty="0" smtClean="0"/>
              <a:t>job</a:t>
            </a:r>
            <a:r>
              <a:rPr lang="en-US" sz="1600" dirty="0"/>
              <a:t>. In this instance it will send a notification at the </a:t>
            </a:r>
            <a:r>
              <a:rPr lang="en-US" sz="1600" dirty="0" smtClean="0"/>
              <a:t>end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-o </a:t>
            </a:r>
            <a:r>
              <a:rPr lang="en-US" sz="16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6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j.out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/>
              <a:t>Specifies the file to which the standard output </a:t>
            </a:r>
            <a:r>
              <a:rPr lang="en-US" sz="1600" dirty="0" smtClean="0"/>
              <a:t>will </a:t>
            </a:r>
            <a:r>
              <a:rPr lang="en-US" sz="1600" dirty="0"/>
              <a:t>be </a:t>
            </a:r>
            <a:r>
              <a:rPr lang="en-US" sz="1600" dirty="0" smtClean="0"/>
              <a:t>appended</a:t>
            </a:r>
          </a:p>
          <a:p>
            <a:r>
              <a:rPr lang="en-US" sz="16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#SBATCH -e </a:t>
            </a:r>
            <a:r>
              <a:rPr lang="en-US" sz="16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6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j.err</a:t>
            </a:r>
            <a:r>
              <a:rPr lang="en-US" sz="16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/>
              <a:t>Specifies the file to which standard error will be appended</a:t>
            </a:r>
          </a:p>
        </p:txBody>
      </p:sp>
    </p:spTree>
    <p:extLst>
      <p:ext uri="{BB962C8B-B14F-4D97-AF65-F5344CB8AC3E}">
        <p14:creationId xmlns:p14="http://schemas.microsoft.com/office/powerpoint/2010/main" val="14617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739" y="1498860"/>
            <a:ext cx="6732104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#!/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bin/bash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--time=10-01:00:00 #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days-hh:mm:ss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--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job-name=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masurca_KG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</a:t>
            </a:r>
            <a:r>
              <a:rPr lang="en-US" dirty="0">
                <a:latin typeface="Courier" charset="0"/>
                <a:ea typeface="Courier" charset="0"/>
                <a:cs typeface="Courier" charset="0"/>
                <a:hlinkClick r:id="rId3"/>
              </a:rPr>
              <a:t>--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  <a:hlinkClick r:id="rId3"/>
              </a:rPr>
              <a:t>mail-user=user@uconn.edu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--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mail-type=ALL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--comment=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dataset_wuith_jump_libraries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#SBATCH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–N 1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–n 8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--mem-per-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cpu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=10240 #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10GB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or #SBATCH –mem=100G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#SBATCH -o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filterGTF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j.output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SBATCH -e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filterGTF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j.error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60" y="399012"/>
            <a:ext cx="3054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more on Resource request: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60" y="399012"/>
            <a:ext cx="6384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Job commands: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	</a:t>
            </a:r>
            <a:r>
              <a:rPr lang="en-US" sz="2000" b="1" dirty="0" smtClean="0">
                <a:solidFill>
                  <a:schemeClr val="accent1"/>
                </a:solidFill>
              </a:rPr>
              <a:t>	</a:t>
            </a:r>
            <a:r>
              <a:rPr lang="en-US" sz="2000" dirty="0" smtClean="0"/>
              <a:t>They are regular </a:t>
            </a:r>
            <a:r>
              <a:rPr lang="en-US" sz="2000" dirty="0" err="1" smtClean="0"/>
              <a:t>linux</a:t>
            </a:r>
            <a:r>
              <a:rPr lang="en-US" sz="2000" dirty="0" smtClean="0"/>
              <a:t>/module commands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26760" y="1345960"/>
            <a:ext cx="199298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echo "Hello World"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59" y="2052221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Final script: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	</a:t>
            </a:r>
            <a:r>
              <a:rPr lang="en-US" sz="2000" b="1" dirty="0" smtClean="0">
                <a:solidFill>
                  <a:schemeClr val="accent1"/>
                </a:solidFill>
              </a:rPr>
              <a:t>	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943206" y="2406164"/>
            <a:ext cx="5511142" cy="280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#!/bin/bash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--job-name=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-n 1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-N 1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--partition=general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--mail-type=END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--mail-user=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first.last@uconn.edu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-o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j.out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SBATCH -e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myscript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-%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j.err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echo "Hello World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"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759" y="5382801"/>
            <a:ext cx="3359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save the script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myscript.sh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692" y="700216"/>
            <a:ext cx="18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Submit the script: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691" y="137087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ourier" charset="0"/>
                <a:ea typeface="Courier" charset="0"/>
                <a:cs typeface="Courier" charset="0"/>
              </a:rPr>
              <a:t>$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sbatch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myscript.sh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691" y="2071816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Monitor Job: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496" y="2845748"/>
            <a:ext cx="84273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JOBID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PARTITION     NAME     USER ST       TIME  NODES NODELIST(REASON)            246233   general STO_001_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dtrujill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CG       4:48      1 xanadu-21            225302   general   file18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etulman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CG 22-11:03:24      1 xanadu-21            297908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masurca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_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hralicki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(Resources)            301086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            301089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ProtMasW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            301013  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amd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  21:44:59      1 xanadu-24            301008  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amd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ProtMasW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  21:46:47      1 xanadu-20            297400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bfo_111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dtrujill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1-23:18:04      4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xanadu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-[30-33]            203251   general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blastp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cfisher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9-05:35:43      1 xanadu-23            203252   general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blastp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cfisher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9-05:35:43      1 xanadu-23</a:t>
            </a:r>
          </a:p>
        </p:txBody>
      </p:sp>
      <p:sp>
        <p:nvSpPr>
          <p:cNvPr id="6" name="Rectangle 5"/>
          <p:cNvSpPr/>
          <p:nvPr/>
        </p:nvSpPr>
        <p:spPr>
          <a:xfrm>
            <a:off x="848496" y="244364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squeue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495" y="1029548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sbatch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400" y="1073443"/>
            <a:ext cx="8377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$ clear$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-j 301013 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JOBID PARTITION    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NAME     USER ST       TIME  NODES NODELIST(REASON)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301013  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amd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  21:49:06      1 xanadu-24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556" y="480879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–j 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jobIDNUMBER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176" y="2404671"/>
            <a:ext cx="8954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Jobs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typically pass through several states in the course of their execution.  The typical  states  are  PENDING, 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RUNNING,SUSPENDED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, COMPLETING, and COMPLETED.  An explanation of each state follows.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CA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CANCELLED       Job was explicitly cancelled by the user or system administrator.  The job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	may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or may  not  have  been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initiated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CD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COMPLETED       Job has terminated all processes on all nodes with an exit code of zero.       CF  CONFIGURING     Job has been allocated </a:t>
            </a:r>
            <a:r>
              <a:rPr lang="en-US" sz="1200" dirty="0" err="1" smtClean="0">
                <a:latin typeface="Courier" charset="0"/>
                <a:ea typeface="Courier" charset="0"/>
                <a:cs typeface="Courier" charset="0"/>
              </a:rPr>
              <a:t>resources,become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200" dirty="0" err="1" smtClean="0">
                <a:latin typeface="Courier" charset="0"/>
                <a:ea typeface="Courier" charset="0"/>
                <a:cs typeface="Courier" charset="0"/>
              </a:rPr>
              <a:t>readyfor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use (e.g. booting).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CG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COMPLETING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F 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FAILED          Job terminated with non-zero exit code or other failure condition.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NF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NODE_FAIL       Job terminated due to failure of one or more allocated nodes.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PD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PENDING         Job is awaiting resource allocation.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PR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PREEMPTED       Job terminated due to preemption.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R 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RUNNING         Job currently has an allocation.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ST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STOPPED         Job has an allocation, but execution has been stopped with SIGSTOP signal. 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	CPUS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have been retained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by this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job.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S 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SUSPENDED       Job has an allocation, but execution has been suspended and CPUs have been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	released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for other jobs.       </a:t>
            </a:r>
            <a:endParaRPr lang="en-US" sz="12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TO 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TIMEOUT         Job terminated upon reaching its time limit.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556" y="2035339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 STATE CODES       </a:t>
            </a:r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6161" y="439690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–u 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userID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8314" y="967856"/>
            <a:ext cx="7835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$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-u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           </a:t>
            </a: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JOBID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PARTITION     NAME     USER ST       TIME  NODES NODELIST(REASON)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301086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301089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ProtMasW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301013  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amd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  22:00:08      1 xanadu-24           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301008  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amd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ProtMasW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R   22:01:56      1 xanadu-20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6161" y="3007419"/>
            <a:ext cx="5292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–u 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userID</a:t>
            </a:r>
            <a:r>
              <a:rPr lang="en-US" dirty="0" smtClean="0">
                <a:solidFill>
                  <a:srgbClr val="C00000"/>
                </a:solidFill>
              </a:rPr>
              <a:t>   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–t PENDING</a:t>
            </a:r>
          </a:p>
          <a:p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userID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–t 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RUNNING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8314" y="3486584"/>
            <a:ext cx="82872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-u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-t PENDING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           </a:t>
            </a: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JOBID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PARTITION     NAME     USER ST       TIME  NODES NODELIST(REASON)            301086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ProtMasN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            301089  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himem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ProtMasW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vsingh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PD       0:00      1 (Priority)</a:t>
            </a:r>
          </a:p>
        </p:txBody>
      </p:sp>
    </p:spTree>
    <p:extLst>
      <p:ext uri="{BB962C8B-B14F-4D97-AF65-F5344CB8AC3E}">
        <p14:creationId xmlns:p14="http://schemas.microsoft.com/office/powerpoint/2010/main" val="21348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4576" y="412062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scontrol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show 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jobid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jobid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scontrol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show 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jobid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–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dd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en-US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jobid</a:t>
            </a:r>
            <a:r>
              <a:rPr lang="en-US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&gt;</a:t>
            </a:r>
            <a:endParaRPr lang="en-US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5278" y="957788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$ </a:t>
            </a:r>
            <a:r>
              <a:rPr lang="en-US" sz="1200" dirty="0" err="1"/>
              <a:t>scontrol</a:t>
            </a:r>
            <a:r>
              <a:rPr lang="en-US" sz="1200" dirty="0"/>
              <a:t> show </a:t>
            </a:r>
            <a:r>
              <a:rPr lang="en-US" sz="1200" dirty="0" err="1"/>
              <a:t>jobid</a:t>
            </a:r>
            <a:r>
              <a:rPr lang="en-US" sz="1200" dirty="0"/>
              <a:t> </a:t>
            </a:r>
            <a:r>
              <a:rPr lang="en-US" sz="1200" dirty="0" smtClean="0"/>
              <a:t>301086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JobId</a:t>
            </a:r>
            <a:r>
              <a:rPr lang="en-US" sz="1200" dirty="0" smtClean="0"/>
              <a:t>=301086 </a:t>
            </a:r>
            <a:r>
              <a:rPr lang="en-US" sz="1200" dirty="0" err="1"/>
              <a:t>JobName</a:t>
            </a:r>
            <a:r>
              <a:rPr lang="en-US" sz="1200" dirty="0"/>
              <a:t>=</a:t>
            </a:r>
            <a:r>
              <a:rPr lang="en-US" sz="1200" dirty="0" err="1"/>
              <a:t>ProtMasNoSOAP</a:t>
            </a:r>
            <a:r>
              <a:rPr lang="en-US" sz="1200" dirty="0"/>
              <a:t>   </a:t>
            </a:r>
            <a:endParaRPr lang="en-US" sz="1200" dirty="0" smtClean="0"/>
          </a:p>
          <a:p>
            <a:r>
              <a:rPr lang="en-US" sz="1200" dirty="0" err="1" smtClean="0"/>
              <a:t>UserId</a:t>
            </a:r>
            <a:r>
              <a:rPr lang="en-US" sz="1200" dirty="0" smtClean="0"/>
              <a:t>=</a:t>
            </a:r>
            <a:r>
              <a:rPr lang="en-US" sz="1200" dirty="0" err="1" smtClean="0"/>
              <a:t>vsingh</a:t>
            </a:r>
            <a:r>
              <a:rPr lang="en-US" sz="1200" dirty="0" smtClean="0"/>
              <a:t>(183147</a:t>
            </a:r>
            <a:r>
              <a:rPr lang="en-US" sz="1200" dirty="0"/>
              <a:t>) </a:t>
            </a:r>
            <a:r>
              <a:rPr lang="en-US" sz="1200" dirty="0" err="1"/>
              <a:t>GroupId</a:t>
            </a:r>
            <a:r>
              <a:rPr lang="en-US" sz="1200" dirty="0"/>
              <a:t>=domain users(10000) </a:t>
            </a:r>
            <a:r>
              <a:rPr lang="en-US" sz="1200" dirty="0" err="1"/>
              <a:t>MCS_label</a:t>
            </a:r>
            <a:r>
              <a:rPr lang="en-US" sz="1200" dirty="0"/>
              <a:t>=N/A   </a:t>
            </a:r>
            <a:endParaRPr lang="en-US" sz="1200" dirty="0" smtClean="0"/>
          </a:p>
          <a:p>
            <a:r>
              <a:rPr lang="en-US" sz="1200" dirty="0" smtClean="0"/>
              <a:t>Priority=5262 </a:t>
            </a:r>
            <a:r>
              <a:rPr lang="en-US" sz="1200" dirty="0"/>
              <a:t>Nice=0 Account=pi-</a:t>
            </a:r>
            <a:r>
              <a:rPr lang="en-US" sz="1200" dirty="0" err="1"/>
              <a:t>wegrzyn</a:t>
            </a:r>
            <a:r>
              <a:rPr lang="en-US" sz="1200" dirty="0"/>
              <a:t> QOS=general   </a:t>
            </a:r>
            <a:endParaRPr lang="en-US" sz="1200" dirty="0" smtClean="0"/>
          </a:p>
          <a:p>
            <a:r>
              <a:rPr lang="en-US" sz="1200" dirty="0" err="1" smtClean="0"/>
              <a:t>JobState</a:t>
            </a:r>
            <a:r>
              <a:rPr lang="en-US" sz="1200" dirty="0" smtClean="0"/>
              <a:t>=PENDING </a:t>
            </a:r>
            <a:r>
              <a:rPr lang="en-US" sz="1200" dirty="0"/>
              <a:t>Reason=Priority Dependency=(null)   </a:t>
            </a:r>
            <a:endParaRPr lang="en-US" sz="1200" dirty="0" smtClean="0"/>
          </a:p>
          <a:p>
            <a:r>
              <a:rPr lang="en-US" sz="1200" dirty="0" err="1" smtClean="0"/>
              <a:t>Requeue</a:t>
            </a:r>
            <a:r>
              <a:rPr lang="en-US" sz="1200" dirty="0" smtClean="0"/>
              <a:t>=1 </a:t>
            </a:r>
            <a:r>
              <a:rPr lang="en-US" sz="1200" dirty="0"/>
              <a:t>Restarts=0 </a:t>
            </a:r>
            <a:r>
              <a:rPr lang="en-US" sz="1200" dirty="0" err="1"/>
              <a:t>BatchFlag</a:t>
            </a:r>
            <a:r>
              <a:rPr lang="en-US" sz="1200" dirty="0"/>
              <a:t>=1 Reboot=0 </a:t>
            </a:r>
            <a:r>
              <a:rPr lang="en-US" sz="1200" dirty="0" err="1"/>
              <a:t>ExitCode</a:t>
            </a:r>
            <a:r>
              <a:rPr lang="en-US" sz="1200" dirty="0"/>
              <a:t>=0:0   </a:t>
            </a:r>
            <a:endParaRPr lang="en-US" sz="1200" dirty="0" smtClean="0"/>
          </a:p>
          <a:p>
            <a:r>
              <a:rPr lang="en-US" sz="1200" dirty="0" err="1" smtClean="0"/>
              <a:t>RunTime</a:t>
            </a:r>
            <a:r>
              <a:rPr lang="en-US" sz="1200" dirty="0" smtClean="0"/>
              <a:t>=00:00:00 </a:t>
            </a:r>
            <a:r>
              <a:rPr lang="en-US" sz="1200" dirty="0" err="1"/>
              <a:t>TimeLimit</a:t>
            </a:r>
            <a:r>
              <a:rPr lang="en-US" sz="1200" dirty="0"/>
              <a:t>=UNLIMITED </a:t>
            </a:r>
            <a:r>
              <a:rPr lang="en-US" sz="1200" dirty="0" err="1"/>
              <a:t>TimeMin</a:t>
            </a:r>
            <a:r>
              <a:rPr lang="en-US" sz="1200" dirty="0"/>
              <a:t>=N/A   </a:t>
            </a:r>
            <a:r>
              <a:rPr lang="en-US" sz="1200" dirty="0" err="1"/>
              <a:t>SubmitTime</a:t>
            </a:r>
            <a:r>
              <a:rPr lang="en-US" sz="1200" dirty="0"/>
              <a:t>=2017-06-28T15:50:23 </a:t>
            </a:r>
            <a:r>
              <a:rPr lang="en-US" sz="1200" dirty="0" err="1"/>
              <a:t>EligibleTime</a:t>
            </a:r>
            <a:r>
              <a:rPr lang="en-US" sz="1200" dirty="0"/>
              <a:t>=2017-06-28T15:50:23   </a:t>
            </a:r>
            <a:r>
              <a:rPr lang="en-US" sz="1200" dirty="0" err="1"/>
              <a:t>StartTime</a:t>
            </a:r>
            <a:r>
              <a:rPr lang="en-US" sz="1200" dirty="0"/>
              <a:t>=2018-06-27T14:06:17 </a:t>
            </a:r>
            <a:r>
              <a:rPr lang="en-US" sz="1200" dirty="0" err="1"/>
              <a:t>EndTime</a:t>
            </a:r>
            <a:r>
              <a:rPr lang="en-US" sz="1200" dirty="0"/>
              <a:t>=Unknown Deadline=N/A   </a:t>
            </a:r>
            <a:endParaRPr lang="en-US" sz="1200" dirty="0" smtClean="0"/>
          </a:p>
          <a:p>
            <a:r>
              <a:rPr lang="en-US" sz="1200" dirty="0" err="1" smtClean="0"/>
              <a:t>PreemptTime</a:t>
            </a:r>
            <a:r>
              <a:rPr lang="en-US" sz="1200" dirty="0" smtClean="0"/>
              <a:t>=None </a:t>
            </a:r>
            <a:r>
              <a:rPr lang="en-US" sz="1200" dirty="0" err="1"/>
              <a:t>SuspendTime</a:t>
            </a:r>
            <a:r>
              <a:rPr lang="en-US" sz="1200" dirty="0"/>
              <a:t>=None </a:t>
            </a:r>
            <a:r>
              <a:rPr lang="en-US" sz="1200" dirty="0" err="1"/>
              <a:t>SecsPreSuspend</a:t>
            </a:r>
            <a:r>
              <a:rPr lang="en-US" sz="1200" dirty="0"/>
              <a:t>=0   </a:t>
            </a:r>
            <a:endParaRPr lang="en-US" sz="1200" dirty="0" smtClean="0"/>
          </a:p>
          <a:p>
            <a:r>
              <a:rPr lang="en-US" sz="1200" dirty="0" smtClean="0"/>
              <a:t>Partition=</a:t>
            </a:r>
            <a:r>
              <a:rPr lang="en-US" sz="1200" dirty="0" err="1" smtClean="0"/>
              <a:t>himem</a:t>
            </a:r>
            <a:r>
              <a:rPr lang="en-US" sz="1200" dirty="0" smtClean="0"/>
              <a:t> </a:t>
            </a:r>
            <a:r>
              <a:rPr lang="en-US" sz="1200" dirty="0" err="1"/>
              <a:t>AllocNode:Sid</a:t>
            </a:r>
            <a:r>
              <a:rPr lang="en-US" sz="1200" dirty="0"/>
              <a:t>=xanadu-submit-ext:32674   </a:t>
            </a:r>
            <a:endParaRPr lang="en-US" sz="1200" dirty="0" smtClean="0"/>
          </a:p>
          <a:p>
            <a:r>
              <a:rPr lang="en-US" sz="1200" dirty="0" err="1" smtClean="0"/>
              <a:t>ReqNodeList</a:t>
            </a:r>
            <a:r>
              <a:rPr lang="en-US" sz="1200" dirty="0"/>
              <a:t>=(null) </a:t>
            </a:r>
            <a:r>
              <a:rPr lang="en-US" sz="1200" dirty="0" err="1"/>
              <a:t>ExcNodeList</a:t>
            </a:r>
            <a:r>
              <a:rPr lang="en-US" sz="1200" dirty="0"/>
              <a:t>=(null)   </a:t>
            </a:r>
            <a:endParaRPr lang="en-US" sz="1200" dirty="0" smtClean="0"/>
          </a:p>
          <a:p>
            <a:r>
              <a:rPr lang="en-US" sz="1200" dirty="0" err="1" smtClean="0"/>
              <a:t>NodeList</a:t>
            </a:r>
            <a:r>
              <a:rPr lang="en-US" sz="1200" dirty="0"/>
              <a:t>=(null)   </a:t>
            </a:r>
            <a:endParaRPr lang="en-US" sz="1200" dirty="0" smtClean="0"/>
          </a:p>
          <a:p>
            <a:r>
              <a:rPr lang="en-US" sz="1200" dirty="0" err="1" smtClean="0"/>
              <a:t>NumNodes</a:t>
            </a:r>
            <a:r>
              <a:rPr lang="en-US" sz="1200" dirty="0" smtClean="0"/>
              <a:t>=1-1 </a:t>
            </a:r>
            <a:r>
              <a:rPr lang="en-US" sz="1200" dirty="0" err="1"/>
              <a:t>NumCPUs</a:t>
            </a:r>
            <a:r>
              <a:rPr lang="en-US" sz="1200" dirty="0"/>
              <a:t>=30 </a:t>
            </a:r>
            <a:r>
              <a:rPr lang="en-US" sz="1200" dirty="0" err="1"/>
              <a:t>NumTasks</a:t>
            </a:r>
            <a:r>
              <a:rPr lang="en-US" sz="1200" dirty="0"/>
              <a:t>=30 CPUs/Task=1 </a:t>
            </a:r>
            <a:r>
              <a:rPr lang="en-US" sz="1200" dirty="0" err="1"/>
              <a:t>ReqB:S:C:T</a:t>
            </a:r>
            <a:r>
              <a:rPr lang="en-US" sz="1200" dirty="0"/>
              <a:t>=0:0:*:*   TRES=</a:t>
            </a:r>
            <a:r>
              <a:rPr lang="en-US" sz="1200" dirty="0" err="1"/>
              <a:t>cpu</a:t>
            </a:r>
            <a:r>
              <a:rPr lang="en-US" sz="1200" dirty="0"/>
              <a:t>=30,mem=512000,node=1   Socks/Node=* </a:t>
            </a:r>
            <a:r>
              <a:rPr lang="en-US" sz="1200" dirty="0" err="1"/>
              <a:t>NtasksPerN:B:S:C</a:t>
            </a:r>
            <a:r>
              <a:rPr lang="en-US" sz="1200" dirty="0"/>
              <a:t>=0:0:*:1 </a:t>
            </a:r>
            <a:r>
              <a:rPr lang="en-US" sz="1200" dirty="0" err="1"/>
              <a:t>CoreSpec</a:t>
            </a:r>
            <a:r>
              <a:rPr lang="en-US" sz="1200" dirty="0"/>
              <a:t>=*   </a:t>
            </a:r>
            <a:r>
              <a:rPr lang="en-US" sz="1200" dirty="0" err="1"/>
              <a:t>MinCPUsNode</a:t>
            </a:r>
            <a:r>
              <a:rPr lang="en-US" sz="1200" dirty="0"/>
              <a:t>=1 </a:t>
            </a:r>
            <a:r>
              <a:rPr lang="en-US" sz="1200" dirty="0" err="1"/>
              <a:t>MinMemoryNode</a:t>
            </a:r>
            <a:r>
              <a:rPr lang="en-US" sz="1200" dirty="0"/>
              <a:t>=500G </a:t>
            </a:r>
            <a:r>
              <a:rPr lang="en-US" sz="1200" dirty="0" err="1"/>
              <a:t>MinTmpDiskNode</a:t>
            </a:r>
            <a:r>
              <a:rPr lang="en-US" sz="1200" dirty="0"/>
              <a:t>=0   Features=(null) </a:t>
            </a:r>
            <a:r>
              <a:rPr lang="en-US" sz="1200" dirty="0" err="1"/>
              <a:t>Gres</a:t>
            </a:r>
            <a:r>
              <a:rPr lang="en-US" sz="1200" dirty="0"/>
              <a:t>=(null) Reservation=(null)   </a:t>
            </a:r>
            <a:r>
              <a:rPr lang="en-US" sz="1200" dirty="0" err="1"/>
              <a:t>OverSubscribe</a:t>
            </a:r>
            <a:r>
              <a:rPr lang="en-US" sz="1200" dirty="0"/>
              <a:t>=OK Contiguous=0 Licenses=(null) Network=(null)   Command=/home/CAM/</a:t>
            </a:r>
            <a:r>
              <a:rPr lang="en-US" sz="1200" dirty="0" err="1"/>
              <a:t>vsingh</a:t>
            </a:r>
            <a:r>
              <a:rPr lang="en-US" sz="1200" dirty="0"/>
              <a:t>/</a:t>
            </a:r>
            <a:r>
              <a:rPr lang="en-US" sz="1200" dirty="0" err="1"/>
              <a:t>protea_repens</a:t>
            </a:r>
            <a:r>
              <a:rPr lang="en-US" sz="1200" dirty="0"/>
              <a:t>/scripts/</a:t>
            </a:r>
            <a:r>
              <a:rPr lang="en-US" sz="1200" dirty="0" err="1"/>
              <a:t>assemble_protea_config_noSOAPassembly.sh</a:t>
            </a:r>
            <a:r>
              <a:rPr lang="en-US" sz="1200" dirty="0"/>
              <a:t>   </a:t>
            </a:r>
            <a:r>
              <a:rPr lang="en-US" sz="1200" dirty="0" err="1"/>
              <a:t>WorkDir</a:t>
            </a:r>
            <a:r>
              <a:rPr lang="en-US" sz="1200" dirty="0"/>
              <a:t>=/home/CAM/</a:t>
            </a:r>
            <a:r>
              <a:rPr lang="en-US" sz="1200" dirty="0" err="1"/>
              <a:t>vsingh</a:t>
            </a:r>
            <a:r>
              <a:rPr lang="en-US" sz="1200" dirty="0"/>
              <a:t>/</a:t>
            </a:r>
            <a:r>
              <a:rPr lang="en-US" sz="1200" dirty="0" err="1"/>
              <a:t>protea_repens</a:t>
            </a:r>
            <a:r>
              <a:rPr lang="en-US" sz="1200" dirty="0"/>
              <a:t>/scripts   </a:t>
            </a:r>
            <a:r>
              <a:rPr lang="en-US" sz="1200" dirty="0" err="1"/>
              <a:t>StdErr</a:t>
            </a:r>
            <a:r>
              <a:rPr lang="en-US" sz="1200" dirty="0"/>
              <a:t>=/home/CAM/</a:t>
            </a:r>
            <a:r>
              <a:rPr lang="en-US" sz="1200" dirty="0" err="1"/>
              <a:t>vsingh</a:t>
            </a:r>
            <a:r>
              <a:rPr lang="en-US" sz="1200" dirty="0"/>
              <a:t>/</a:t>
            </a:r>
            <a:r>
              <a:rPr lang="en-US" sz="1200" dirty="0" err="1"/>
              <a:t>protea_repens</a:t>
            </a:r>
            <a:r>
              <a:rPr lang="en-US" sz="1200" dirty="0"/>
              <a:t>/</a:t>
            </a:r>
            <a:r>
              <a:rPr lang="en-US" sz="1200" dirty="0" err="1"/>
              <a:t>LogFiles</a:t>
            </a:r>
            <a:r>
              <a:rPr lang="en-US" sz="1200" dirty="0"/>
              <a:t>/ProtMasNoSOAP-301086.error   </a:t>
            </a:r>
            <a:r>
              <a:rPr lang="en-US" sz="1200" dirty="0" err="1"/>
              <a:t>StdIn</a:t>
            </a:r>
            <a:r>
              <a:rPr lang="en-US" sz="1200" dirty="0"/>
              <a:t>=/dev/null   </a:t>
            </a:r>
            <a:r>
              <a:rPr lang="en-US" sz="1200" dirty="0" err="1"/>
              <a:t>StdOut</a:t>
            </a:r>
            <a:r>
              <a:rPr lang="en-US" sz="1200" dirty="0"/>
              <a:t>=/home/CAM/</a:t>
            </a:r>
            <a:r>
              <a:rPr lang="en-US" sz="1200" dirty="0" err="1"/>
              <a:t>vsingh</a:t>
            </a:r>
            <a:r>
              <a:rPr lang="en-US" sz="1200" dirty="0"/>
              <a:t>/</a:t>
            </a:r>
            <a:r>
              <a:rPr lang="en-US" sz="1200" dirty="0" err="1"/>
              <a:t>protea_repens</a:t>
            </a:r>
            <a:r>
              <a:rPr lang="en-US" sz="1200" dirty="0"/>
              <a:t>/</a:t>
            </a:r>
            <a:r>
              <a:rPr lang="en-US" sz="1200" dirty="0" err="1"/>
              <a:t>LogFiles</a:t>
            </a:r>
            <a:r>
              <a:rPr lang="en-US" sz="1200" dirty="0"/>
              <a:t>/ProtMasNoSOAP-301086.output   Power=</a:t>
            </a:r>
          </a:p>
        </p:txBody>
      </p:sp>
    </p:spTree>
    <p:extLst>
      <p:ext uri="{BB962C8B-B14F-4D97-AF65-F5344CB8AC3E}">
        <p14:creationId xmlns:p14="http://schemas.microsoft.com/office/powerpoint/2010/main" val="9378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289" y="215345"/>
            <a:ext cx="509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Script submission and other commands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6095" y="1465229"/>
            <a:ext cx="1173590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sbatch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myscript.sh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: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Sumit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script for execution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		: Status of Jobs currently running on cluster (all users)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–j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jobIDNUMBER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: Status of job with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jobIDNumber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squeue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u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UserID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: Status of all the jobs submitted by user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scancel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jobID_number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: Delete job with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jobID_number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scancel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jobid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&gt; &lt;index&gt;	: Delete an array job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scancel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–u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UserID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: Delete all the jobs of a user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88" y="386188"/>
            <a:ext cx="6015330" cy="4210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495" y="4907244"/>
            <a:ext cx="6911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the larger problems/models, a different approach is required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2579298" y="533357"/>
            <a:ext cx="842028" cy="1958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1830481" y="533357"/>
            <a:ext cx="842028" cy="195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1127185" y="544590"/>
            <a:ext cx="842028" cy="1958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378368" y="544590"/>
            <a:ext cx="842028" cy="1958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2579298" y="2627490"/>
            <a:ext cx="842028" cy="1958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1830481" y="2627490"/>
            <a:ext cx="842028" cy="19581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1127185" y="2638723"/>
            <a:ext cx="842028" cy="1958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733" t="9434" r="71069" b="15346"/>
          <a:stretch/>
        </p:blipFill>
        <p:spPr>
          <a:xfrm>
            <a:off x="378368" y="2638723"/>
            <a:ext cx="842028" cy="1958196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3640347" y="465826"/>
            <a:ext cx="391064" cy="40026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0654" y="76197"/>
            <a:ext cx="2645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Script </a:t>
            </a:r>
            <a:r>
              <a:rPr lang="en-US" sz="2400" smtClean="0">
                <a:solidFill>
                  <a:srgbClr val="C00000"/>
                </a:solidFill>
              </a:rPr>
              <a:t>for Array jobs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983" y="910047"/>
            <a:ext cx="4355671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#!/bin/bash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–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mail-user=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user@uconn.edu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--mail-type=ALL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--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ntasks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=1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SBATCH --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mem=1G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SBATCH --array=1-1002%100 </a:t>
            </a:r>
            <a:endParaRPr lang="en-US" sz="1400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#</a:t>
            </a:r>
            <a:r>
              <a:rPr lang="en-US" sz="14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SBATCH --</a:t>
            </a:r>
            <a:r>
              <a:rPr lang="en-US" sz="1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output=</a:t>
            </a:r>
            <a:r>
              <a:rPr lang="en-US" sz="14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fastqc</a:t>
            </a:r>
            <a:r>
              <a:rPr lang="en-US" sz="1400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_%</a:t>
            </a:r>
            <a:r>
              <a:rPr lang="en-US" sz="14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A_%</a:t>
            </a:r>
            <a:r>
              <a:rPr lang="en-US" sz="1400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a.out</a:t>
            </a:r>
            <a:r>
              <a:rPr lang="en-US" sz="1400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 smtClean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591" y="3187993"/>
            <a:ext cx="6096000" cy="2462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400" dirty="0" err="1" smtClean="0">
                <a:latin typeface="Courier" charset="0"/>
                <a:ea typeface="Courier" charset="0"/>
                <a:cs typeface="Courier" charset="0"/>
              </a:rPr>
              <a:t>NGSseq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/data 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module load </a:t>
            </a:r>
            <a:r>
              <a:rPr lang="pt-BR" sz="1400" dirty="0" err="1" smtClean="0">
                <a:latin typeface="Courier" charset="0"/>
                <a:ea typeface="Courier" charset="0"/>
                <a:cs typeface="Courier" charset="0"/>
              </a:rPr>
              <a:t>fastqc</a:t>
            </a:r>
            <a:r>
              <a:rPr lang="pt-BR" sz="1400" dirty="0" smtClean="0">
                <a:latin typeface="Courier" charset="0"/>
                <a:ea typeface="Courier" charset="0"/>
                <a:cs typeface="Courier" charset="0"/>
              </a:rPr>
              <a:t>/0.11.5</a:t>
            </a:r>
          </a:p>
          <a:p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echo "SLURM_JOBID: " $SLURM_JOBID </a:t>
            </a: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echo "SLURM_ARRAY_TASK_ID: " $SLURM_ARRAY_TASK_ID </a:t>
            </a: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echo "SLURM_ARRAY_JOB_ID: " $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SLURM_ARRAY_JOB_ID</a:t>
            </a: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arrayfile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=`ls |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awk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-v line=$SLURM_ARRAY_TASK_ID '{if (NR == line) print $0}'` </a:t>
            </a:r>
          </a:p>
          <a:p>
            <a:endParaRPr lang="pt-BR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pt-BR" sz="1400" dirty="0" err="1" smtClean="0">
                <a:latin typeface="Courier" charset="0"/>
                <a:ea typeface="Courier" charset="0"/>
                <a:cs typeface="Courier" charset="0"/>
              </a:rPr>
              <a:t>fastqc</a:t>
            </a:r>
            <a:r>
              <a:rPr lang="pt-BR" sz="14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$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arrayfile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0654" y="109265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This line will create 1002 jobs, but it instructs </a:t>
            </a:r>
            <a:r>
              <a:rPr lang="en-US" sz="1400" dirty="0" err="1"/>
              <a:t>slurm</a:t>
            </a:r>
            <a:r>
              <a:rPr lang="en-US" sz="1400" dirty="0"/>
              <a:t> to limit the total number of simultaneously running jobs to 100. This avoids swamping the queue, and shares bursting level with others in the group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0654" y="1976177"/>
            <a:ext cx="626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will create 1002 files to catch </a:t>
            </a:r>
            <a:r>
              <a:rPr lang="en-US" sz="1400" dirty="0" err="1"/>
              <a:t>stdin</a:t>
            </a:r>
            <a:r>
              <a:rPr lang="en-US" sz="1400" dirty="0"/>
              <a:t>, </a:t>
            </a:r>
            <a:r>
              <a:rPr lang="en-US" sz="1400" dirty="0" err="1"/>
              <a:t>stdout</a:t>
            </a:r>
            <a:r>
              <a:rPr lang="en-US" sz="1400" dirty="0"/>
              <a:t> and </a:t>
            </a:r>
            <a:r>
              <a:rPr lang="en-US" sz="1400" dirty="0" err="1"/>
              <a:t>stderr</a:t>
            </a:r>
            <a:r>
              <a:rPr lang="en-US" sz="1400" dirty="0"/>
              <a:t> for each respective job in the array. If the array job ID is 23678, we will fine 1002 files starting with </a:t>
            </a:r>
            <a:r>
              <a:rPr lang="en-US" sz="1400" dirty="0" smtClean="0"/>
              <a:t>fastqc_23678_1.out </a:t>
            </a:r>
            <a:r>
              <a:rPr lang="en-US" sz="1400" dirty="0"/>
              <a:t>… </a:t>
            </a:r>
            <a:r>
              <a:rPr lang="en-US" sz="1400" dirty="0" smtClean="0"/>
              <a:t>fastqc_23678_1002.out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3102" y="3721207"/>
            <a:ext cx="507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Start: </a:t>
            </a:r>
            <a:r>
              <a:rPr lang="en-US" dirty="0" err="1" smtClean="0"/>
              <a:t>Slurm</a:t>
            </a:r>
            <a:r>
              <a:rPr lang="en-US" dirty="0" smtClean="0"/>
              <a:t> job ID and increase with each array job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13102" y="3952685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Slurm</a:t>
            </a:r>
            <a:r>
              <a:rPr lang="en-US" dirty="0" smtClean="0"/>
              <a:t> job 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13102" y="4202121"/>
            <a:ext cx="21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 job ID : 1-1002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5659" y="4500994"/>
            <a:ext cx="6003579" cy="858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5" idx="6"/>
          </p:cNvCxnSpPr>
          <p:nvPr/>
        </p:nvCxnSpPr>
        <p:spPr>
          <a:xfrm>
            <a:off x="6059238" y="4930365"/>
            <a:ext cx="476734" cy="31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88324" y="4841300"/>
            <a:ext cx="528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This will list all the files from the directory (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200" dirty="0" err="1" smtClean="0">
                <a:latin typeface="Courier" charset="0"/>
                <a:ea typeface="Courier" charset="0"/>
                <a:cs typeface="Courier" charset="0"/>
              </a:rPr>
              <a:t>NGSseq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/data) </a:t>
            </a:r>
          </a:p>
          <a:p>
            <a:r>
              <a:rPr lang="en-US" sz="1200" dirty="0" smtClean="0"/>
              <a:t>and then pick up one file at a time </a:t>
            </a:r>
            <a:r>
              <a:rPr lang="en-US" sz="1200" dirty="0" err="1" smtClean="0"/>
              <a:t>andthen</a:t>
            </a:r>
            <a:r>
              <a:rPr lang="en-US" sz="1200" dirty="0" smtClean="0"/>
              <a:t> run it through </a:t>
            </a:r>
            <a:r>
              <a:rPr lang="en-US" sz="1200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fastqc</a:t>
            </a:r>
            <a:r>
              <a:rPr lang="en-US" sz="1200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200" dirty="0" smtClean="0"/>
              <a:t>application.</a:t>
            </a:r>
            <a:r>
              <a:rPr lang="en-US" sz="1200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200" dirty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65924"/>
            <a:ext cx="12192000" cy="6561384"/>
            <a:chOff x="0" y="294504"/>
            <a:chExt cx="12192000" cy="6561384"/>
          </a:xfrm>
        </p:grpSpPr>
        <p:sp>
          <p:nvSpPr>
            <p:cNvPr id="7" name="Rectangle 6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33549" y="294504"/>
              <a:ext cx="2531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Typical </a:t>
              </a:r>
              <a:r>
                <a:rPr lang="en-US" sz="2400" smtClean="0">
                  <a:solidFill>
                    <a:srgbClr val="C00000"/>
                  </a:solidFill>
                </a:rPr>
                <a:t>HPC cluster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568" y="756169"/>
              <a:ext cx="7652294" cy="464956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63374" y="5193102"/>
              <a:ext cx="1236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84EFF"/>
                  </a:solidFill>
                </a:rPr>
                <a:t>/$HOME</a:t>
              </a:r>
            </a:p>
            <a:p>
              <a:r>
                <a:rPr lang="en-US" dirty="0" smtClean="0">
                  <a:solidFill>
                    <a:srgbClr val="584EFF"/>
                  </a:solidFill>
                </a:rPr>
                <a:t>/</a:t>
              </a:r>
              <a:r>
                <a:rPr lang="en-US" dirty="0" err="1" smtClean="0">
                  <a:solidFill>
                    <a:srgbClr val="584EFF"/>
                  </a:solidFill>
                </a:rPr>
                <a:t>linuxshare</a:t>
              </a:r>
              <a:endParaRPr lang="en-US" dirty="0">
                <a:solidFill>
                  <a:srgbClr val="584E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39139" y="2117035"/>
              <a:ext cx="1610139" cy="3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14942" y="1815042"/>
              <a:ext cx="7157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SGE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</a:rPr>
                <a:t>PBS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</a:rPr>
                <a:t>SLURM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61566" y="1515291"/>
            <a:ext cx="2730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SGE:</a:t>
            </a:r>
          </a:p>
          <a:p>
            <a:r>
              <a:rPr lang="en-US" dirty="0" smtClean="0"/>
              <a:t>Sun Grid Engine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PBS:</a:t>
            </a:r>
          </a:p>
          <a:p>
            <a:r>
              <a:rPr lang="en-US" dirty="0" smtClean="0"/>
              <a:t>Portable Batch System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SLURM:</a:t>
            </a:r>
          </a:p>
          <a:p>
            <a:r>
              <a:rPr lang="en-US" dirty="0"/>
              <a:t>Simple Linux Utility for </a:t>
            </a:r>
            <a:endParaRPr lang="en-US" dirty="0" smtClean="0"/>
          </a:p>
          <a:p>
            <a:r>
              <a:rPr lang="en-US" dirty="0" smtClean="0"/>
              <a:t>Resource </a:t>
            </a:r>
            <a:r>
              <a:rPr lang="en-US" dirty="0"/>
              <a:t>Management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829" y="496756"/>
            <a:ext cx="983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submit-</a:t>
            </a:r>
            <a:r>
              <a:rPr lang="en-US" sz="1400" b="1" dirty="0" err="1" smtClean="0">
                <a:solidFill>
                  <a:schemeClr val="accent1"/>
                </a:solidFill>
              </a:rPr>
              <a:t>int</a:t>
            </a:r>
            <a:endParaRPr lang="en-US" sz="1400" b="1" dirty="0" smtClean="0">
              <a:solidFill>
                <a:schemeClr val="accent1"/>
              </a:solidFill>
            </a:endParaRPr>
          </a:p>
          <a:p>
            <a:r>
              <a:rPr lang="en-US" sz="1400" b="1" dirty="0" smtClean="0">
                <a:solidFill>
                  <a:schemeClr val="accent1"/>
                </a:solidFill>
              </a:rPr>
              <a:t>submit-</a:t>
            </a:r>
            <a:r>
              <a:rPr lang="en-US" sz="1400" b="1" dirty="0" err="1" smtClean="0">
                <a:solidFill>
                  <a:schemeClr val="accent1"/>
                </a:solidFill>
              </a:rPr>
              <a:t>ext</a:t>
            </a:r>
            <a:endParaRPr lang="en-US" sz="14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7350" y="77225"/>
            <a:ext cx="666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Interactive Sessions (only on submit-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nodes)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381" y="1128534"/>
            <a:ext cx="576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</a:t>
            </a:r>
            <a:r>
              <a:rPr lang="en-US" dirty="0" smtClean="0">
                <a:solidFill>
                  <a:srgbClr val="C00000"/>
                </a:solidFill>
              </a:rPr>
              <a:t>On the submit-</a:t>
            </a:r>
            <a:r>
              <a:rPr lang="en-US" dirty="0" err="1" smtClean="0">
                <a:solidFill>
                  <a:srgbClr val="C00000"/>
                </a:solidFill>
              </a:rPr>
              <a:t>int</a:t>
            </a:r>
            <a:r>
              <a:rPr lang="en-US" dirty="0" smtClean="0">
                <a:solidFill>
                  <a:srgbClr val="C00000"/>
                </a:solidFill>
              </a:rPr>
              <a:t> node (Storrs and Outside network)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745" y="1573643"/>
            <a:ext cx="4668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Pulse secure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 new connection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 Server URL to : </a:t>
            </a:r>
            <a:r>
              <a:rPr lang="en-US" dirty="0" err="1" smtClean="0"/>
              <a:t>vpn.uchc.edu</a:t>
            </a:r>
            <a:r>
              <a:rPr lang="en-US" dirty="0" smtClean="0"/>
              <a:t>/cam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Save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 and login with </a:t>
            </a:r>
            <a:r>
              <a:rPr lang="en-US" dirty="0" smtClean="0"/>
              <a:t>CAM ID </a:t>
            </a:r>
            <a:r>
              <a:rPr lang="en-US" dirty="0" smtClean="0"/>
              <a:t>and </a:t>
            </a:r>
            <a:r>
              <a:rPr lang="en-US" dirty="0" err="1" smtClean="0"/>
              <a:t>Passwd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04" y="597895"/>
            <a:ext cx="4626522" cy="1833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06" y="2618305"/>
            <a:ext cx="4670168" cy="28006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14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763" y="175857"/>
            <a:ext cx="762901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submit-</a:t>
            </a:r>
            <a:r>
              <a:rPr lang="en-US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Node: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dirty="0" err="1" smtClean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ssh</a:t>
            </a:r>
            <a:r>
              <a:rPr lang="en-US" dirty="0" smtClean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user_name</a:t>
            </a:r>
            <a:r>
              <a:rPr lang="en-US" dirty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&gt;@</a:t>
            </a:r>
            <a:r>
              <a:rPr lang="en-US" dirty="0" err="1" smtClean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xanadu</a:t>
            </a:r>
            <a:r>
              <a:rPr lang="en-US" dirty="0" smtClean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-submit-</a:t>
            </a:r>
            <a:r>
              <a:rPr lang="en-US" dirty="0" err="1" smtClean="0">
                <a:solidFill>
                  <a:srgbClr val="584EFF"/>
                </a:solidFill>
                <a:latin typeface="Courier" charset="0"/>
                <a:ea typeface="Courier" charset="0"/>
                <a:cs typeface="Courier" charset="0"/>
              </a:rPr>
              <a:t>int.cam.uchc.edu</a:t>
            </a:r>
            <a:endParaRPr lang="en-US" dirty="0" smtClean="0">
              <a:solidFill>
                <a:srgbClr val="584EFF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ssh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vsingh@xanadu-submit-int.cam.uchc.edu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vsingh@xanadu-submit-int.cam.uchc.edu's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password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X11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forwarding request failed on channel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Last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login: Wed Jun 28 12:59:06 2017 from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10.86.10.229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$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763" y="3588527"/>
            <a:ext cx="2528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srun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--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bash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xanadu-22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~ $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81449" y="3204519"/>
            <a:ext cx="9399373" cy="188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82763" y="1318054"/>
            <a:ext cx="7629012" cy="1795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763" y="3446668"/>
            <a:ext cx="7629012" cy="1795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0283" y="489464"/>
            <a:ext cx="396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Some important </a:t>
            </a:r>
            <a:r>
              <a:rPr lang="en-US" sz="2400" dirty="0" err="1" smtClean="0">
                <a:solidFill>
                  <a:srgbClr val="C00000"/>
                </a:solidFill>
              </a:rPr>
              <a:t>Informations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96923"/>
              </p:ext>
            </p:extLst>
          </p:nvPr>
        </p:nvGraphicFramePr>
        <p:xfrm>
          <a:off x="1842530" y="1274147"/>
          <a:ext cx="9220886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443"/>
                <a:gridCol w="46104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Xanadu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/tempdata3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/home/CAM/username or /home/FCAM/username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/archive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linuxshare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userfolder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Database</a:t>
                      </a:r>
                      <a:r>
                        <a:rPr lang="en-US" baseline="0" dirty="0" smtClean="0"/>
                        <a:t> Info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Database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directory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isg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/shared/databases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AlignerIndex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(Genome/Transcriptome)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isg</a:t>
                      </a:r>
                      <a:r>
                        <a:rPr lang="en-US" dirty="0" smtClean="0"/>
                        <a:t>/shared/databases/</a:t>
                      </a:r>
                      <a:r>
                        <a:rPr lang="en-US" dirty="0" err="1" smtClean="0"/>
                        <a:t>AlignerIndex</a:t>
                      </a:r>
                      <a:r>
                        <a:rPr lang="en-US" dirty="0" smtClean="0"/>
                        <a:t>/animal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isg</a:t>
                      </a:r>
                      <a:r>
                        <a:rPr lang="en-US" dirty="0" smtClean="0"/>
                        <a:t>/shared/databases/</a:t>
                      </a:r>
                      <a:r>
                        <a:rPr lang="en-US" dirty="0" err="1" smtClean="0"/>
                        <a:t>AlignerIndex</a:t>
                      </a:r>
                      <a:r>
                        <a:rPr lang="en-US" dirty="0" smtClean="0"/>
                        <a:t>/microbial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isg</a:t>
                      </a:r>
                      <a:r>
                        <a:rPr lang="en-US" dirty="0" smtClean="0"/>
                        <a:t>/shared/databases/</a:t>
                      </a:r>
                      <a:r>
                        <a:rPr lang="en-US" dirty="0" err="1" smtClean="0"/>
                        <a:t>AlignerIndex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archea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isg</a:t>
                      </a:r>
                      <a:r>
                        <a:rPr lang="en-US" dirty="0" smtClean="0"/>
                        <a:t>/shared/databases/</a:t>
                      </a:r>
                      <a:r>
                        <a:rPr lang="en-US" dirty="0" err="1" smtClean="0"/>
                        <a:t>AlignerIndex</a:t>
                      </a:r>
                      <a:r>
                        <a:rPr lang="en-US" dirty="0" smtClean="0"/>
                        <a:t>/plant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Blast 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isg</a:t>
                      </a:r>
                      <a:r>
                        <a:rPr lang="en-US" dirty="0" smtClean="0"/>
                        <a:t>/shared/databases/Blast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7315" y="2099144"/>
            <a:ext cx="2333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Thank you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189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7422" y="1522464"/>
            <a:ext cx="5792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High-Performance computing involves mainly distinct </a:t>
            </a:r>
          </a:p>
          <a:p>
            <a:r>
              <a:rPr lang="en-US" sz="2000" dirty="0" smtClean="0"/>
              <a:t>computer processors working together on the same </a:t>
            </a:r>
          </a:p>
          <a:p>
            <a:r>
              <a:rPr lang="en-US" sz="2000" dirty="0" smtClean="0"/>
              <a:t>problem/calculation.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77422" y="2735913"/>
            <a:ext cx="63169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problem/calculations are divided into smaller parts </a:t>
            </a:r>
          </a:p>
          <a:p>
            <a:r>
              <a:rPr lang="en-US" sz="2000" dirty="0" smtClean="0"/>
              <a:t>and distributed among the many computers.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HPC is a cluster of quasi-independent computers which are</a:t>
            </a:r>
          </a:p>
          <a:p>
            <a:r>
              <a:rPr lang="en-US" sz="2000" dirty="0" smtClean="0"/>
              <a:t>coordinated by a central scheduler.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536402" y="259998"/>
            <a:ext cx="464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High-performance computing (HPC)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65924"/>
            <a:ext cx="12192000" cy="6561384"/>
            <a:chOff x="0" y="294504"/>
            <a:chExt cx="12192000" cy="6561384"/>
          </a:xfrm>
        </p:grpSpPr>
        <p:sp>
          <p:nvSpPr>
            <p:cNvPr id="7" name="Rectangle 6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33549" y="294504"/>
              <a:ext cx="2531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Typical </a:t>
              </a:r>
              <a:r>
                <a:rPr lang="en-US" sz="2400" smtClean="0">
                  <a:solidFill>
                    <a:srgbClr val="C00000"/>
                  </a:solidFill>
                </a:rPr>
                <a:t>HPC cluster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568" y="756169"/>
              <a:ext cx="7652294" cy="464956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63374" y="5193102"/>
              <a:ext cx="1236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84EFF"/>
                  </a:solidFill>
                </a:rPr>
                <a:t>/$HOME</a:t>
              </a:r>
            </a:p>
            <a:p>
              <a:r>
                <a:rPr lang="en-US" dirty="0" smtClean="0">
                  <a:solidFill>
                    <a:srgbClr val="584EFF"/>
                  </a:solidFill>
                </a:rPr>
                <a:t>/</a:t>
              </a:r>
              <a:r>
                <a:rPr lang="en-US" dirty="0" err="1" smtClean="0">
                  <a:solidFill>
                    <a:srgbClr val="584EFF"/>
                  </a:solidFill>
                </a:rPr>
                <a:t>linuxshare</a:t>
              </a:r>
              <a:endParaRPr lang="en-US" dirty="0">
                <a:solidFill>
                  <a:srgbClr val="584E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39139" y="2117035"/>
              <a:ext cx="1610139" cy="3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14942" y="1815042"/>
              <a:ext cx="7157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SGE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</a:rPr>
                <a:t>PBS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</a:rPr>
                <a:t>SLURM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61566" y="1515291"/>
            <a:ext cx="2730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SGE:</a:t>
            </a:r>
          </a:p>
          <a:p>
            <a:r>
              <a:rPr lang="en-US" dirty="0" smtClean="0"/>
              <a:t>Sun Grid Engine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PBS:</a:t>
            </a:r>
          </a:p>
          <a:p>
            <a:r>
              <a:rPr lang="en-US" dirty="0" smtClean="0"/>
              <a:t>Portable Batch System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SLURM:</a:t>
            </a:r>
          </a:p>
          <a:p>
            <a:r>
              <a:rPr lang="en-US" dirty="0"/>
              <a:t>Simple Linux Utility for </a:t>
            </a:r>
            <a:endParaRPr lang="en-US" dirty="0" smtClean="0"/>
          </a:p>
          <a:p>
            <a:r>
              <a:rPr lang="en-US" dirty="0" smtClean="0"/>
              <a:t>Resource </a:t>
            </a:r>
            <a:r>
              <a:rPr lang="en-US" dirty="0"/>
              <a:t>Management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829" y="496756"/>
            <a:ext cx="983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submit-</a:t>
            </a:r>
            <a:r>
              <a:rPr lang="en-US" sz="1400" b="1" dirty="0" err="1" smtClean="0">
                <a:solidFill>
                  <a:schemeClr val="accent1"/>
                </a:solidFill>
              </a:rPr>
              <a:t>int</a:t>
            </a:r>
            <a:endParaRPr lang="en-US" sz="1400" b="1" dirty="0" smtClean="0">
              <a:solidFill>
                <a:schemeClr val="accent1"/>
              </a:solidFill>
            </a:endParaRPr>
          </a:p>
          <a:p>
            <a:r>
              <a:rPr lang="en-US" sz="1400" b="1" dirty="0" smtClean="0">
                <a:solidFill>
                  <a:schemeClr val="accent1"/>
                </a:solidFill>
              </a:rPr>
              <a:t>submit-</a:t>
            </a:r>
            <a:r>
              <a:rPr lang="en-US" sz="1400" b="1" dirty="0" err="1" smtClean="0">
                <a:solidFill>
                  <a:schemeClr val="accent1"/>
                </a:solidFill>
              </a:rPr>
              <a:t>ext</a:t>
            </a:r>
            <a:endParaRPr lang="en-US" sz="14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4411" y="373375"/>
            <a:ext cx="5446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Performance comes at a price: </a:t>
            </a:r>
            <a:r>
              <a:rPr lang="en-US" sz="2400" b="1" dirty="0" smtClean="0">
                <a:solidFill>
                  <a:srgbClr val="C00000"/>
                </a:solidFill>
              </a:rPr>
              <a:t>Complexity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22" y="1653877"/>
            <a:ext cx="695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Applications must be written specifically to take advantage  of distributed computing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Debugging becomes more of challenge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0" y="3731877"/>
            <a:ext cx="3413125" cy="175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59" y="967587"/>
            <a:ext cx="1707970" cy="27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086" y="651075"/>
            <a:ext cx="89714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584EFF"/>
                </a:solidFill>
              </a:rPr>
              <a:t>• Why HPC</a:t>
            </a:r>
          </a:p>
          <a:p>
            <a:r>
              <a:rPr lang="en-US" dirty="0" smtClean="0"/>
              <a:t>– </a:t>
            </a:r>
            <a:r>
              <a:rPr lang="en-US" dirty="0"/>
              <a:t>A huge number of computational and memory requirements 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/>
              <a:t>Cannot be afforded by a PC </a:t>
            </a:r>
            <a:r>
              <a:rPr lang="en-US" dirty="0" smtClean="0"/>
              <a:t>efficiently</a:t>
            </a:r>
          </a:p>
          <a:p>
            <a:r>
              <a:rPr lang="en-US" dirty="0" smtClean="0"/>
              <a:t> </a:t>
            </a:r>
            <a:r>
              <a:rPr lang="en-US" dirty="0"/>
              <a:t>– Speeds and feeds are the keywords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584EFF"/>
                </a:solidFill>
              </a:rPr>
              <a:t>• </a:t>
            </a:r>
            <a:r>
              <a:rPr lang="en-US" dirty="0">
                <a:solidFill>
                  <a:srgbClr val="584EFF"/>
                </a:solidFill>
              </a:rPr>
              <a:t>Who uses High-Performance Computing </a:t>
            </a:r>
            <a:endParaRPr lang="en-US" dirty="0" smtClean="0">
              <a:solidFill>
                <a:srgbClr val="584EFF"/>
              </a:solidFill>
            </a:endParaRPr>
          </a:p>
          <a:p>
            <a:r>
              <a:rPr lang="en-US" dirty="0" smtClean="0"/>
              <a:t>– </a:t>
            </a:r>
            <a:r>
              <a:rPr lang="en-US" dirty="0"/>
              <a:t>Research institutes, universities and government labs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• </a:t>
            </a:r>
            <a:r>
              <a:rPr lang="en-US" dirty="0"/>
              <a:t>Weather and climate research, bioscience, energy, military etc. 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/>
              <a:t>Engineering design: more or less every product we use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• </a:t>
            </a:r>
            <a:r>
              <a:rPr lang="en-US" dirty="0"/>
              <a:t>Automotive, aerospace, oil and gas explorations, digital media, financial simulation </a:t>
            </a:r>
            <a:r>
              <a:rPr lang="en-US" dirty="0" smtClean="0"/>
              <a:t>	• </a:t>
            </a:r>
            <a:r>
              <a:rPr lang="en-US" dirty="0"/>
              <a:t>Mechanical simulation, package designs, silicon manufacturing etc. </a:t>
            </a:r>
            <a:endParaRPr lang="en-US" dirty="0" smtClean="0"/>
          </a:p>
          <a:p>
            <a:r>
              <a:rPr lang="en-US" dirty="0" smtClean="0">
                <a:solidFill>
                  <a:srgbClr val="584EFF"/>
                </a:solidFill>
              </a:rPr>
              <a:t>• </a:t>
            </a:r>
            <a:r>
              <a:rPr lang="en-US" dirty="0">
                <a:solidFill>
                  <a:srgbClr val="584EFF"/>
                </a:solidFill>
              </a:rPr>
              <a:t>Similar concepts </a:t>
            </a:r>
            <a:endParaRPr lang="en-US" dirty="0" smtClean="0">
              <a:solidFill>
                <a:srgbClr val="584EFF"/>
              </a:solidFill>
            </a:endParaRPr>
          </a:p>
          <a:p>
            <a:r>
              <a:rPr lang="en-US" dirty="0" smtClean="0"/>
              <a:t>– </a:t>
            </a:r>
            <a:r>
              <a:rPr lang="en-US" dirty="0"/>
              <a:t>Parallel computing: computing on parallel computers 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/>
              <a:t>Super computing: computing on world 500 fastest supercomputers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549" y="294504"/>
            <a:ext cx="1681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In Summary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801769"/>
            <a:ext cx="12192000" cy="6054119"/>
            <a:chOff x="0" y="801769"/>
            <a:chExt cx="12192000" cy="6054119"/>
          </a:xfrm>
        </p:grpSpPr>
        <p:sp>
          <p:nvSpPr>
            <p:cNvPr id="7" name="Rectangle 6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675681" y="801769"/>
              <a:ext cx="7390682" cy="4594353"/>
              <a:chOff x="1675681" y="801769"/>
              <a:chExt cx="7390682" cy="45943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5681" y="801769"/>
                <a:ext cx="7390682" cy="4594353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675681" y="2139351"/>
                <a:ext cx="2188953" cy="1595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3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3549" y="294504"/>
            <a:ext cx="2043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HPC at UCONN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047" y="2234462"/>
            <a:ext cx="4351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BBC   (Storrs): SGE    - Research and Teaching</a:t>
            </a:r>
          </a:p>
          <a:p>
            <a:endParaRPr lang="en-US" dirty="0" smtClean="0"/>
          </a:p>
          <a:p>
            <a:r>
              <a:rPr lang="en-US" dirty="0" smtClean="0"/>
              <a:t>HPC1  (UCH) : PBS    - Advanced Research</a:t>
            </a:r>
          </a:p>
          <a:p>
            <a:endParaRPr lang="en-US" dirty="0" smtClean="0"/>
          </a:p>
          <a:p>
            <a:r>
              <a:rPr lang="en-US" dirty="0" smtClean="0"/>
              <a:t>Xanadu (UCH): SLURM  - Advanced research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69" y="907507"/>
            <a:ext cx="6239125" cy="48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1897</Words>
  <Application>Microsoft Macintosh PowerPoint</Application>
  <PresentationFormat>Widescreen</PresentationFormat>
  <Paragraphs>466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Calibri Light</vt:lpstr>
      <vt:lpstr>Courier</vt:lpstr>
      <vt:lpstr>DINPro-Regular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Singh, Vijender</cp:lastModifiedBy>
  <cp:revision>51</cp:revision>
  <dcterms:created xsi:type="dcterms:W3CDTF">2017-05-19T15:22:56Z</dcterms:created>
  <dcterms:modified xsi:type="dcterms:W3CDTF">2017-06-29T18:31:18Z</dcterms:modified>
</cp:coreProperties>
</file>